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29" r:id="rId3"/>
    <p:sldId id="319" r:id="rId4"/>
    <p:sldId id="354" r:id="rId5"/>
    <p:sldId id="320" r:id="rId6"/>
    <p:sldId id="355" r:id="rId7"/>
    <p:sldId id="349" r:id="rId8"/>
    <p:sldId id="324" r:id="rId9"/>
    <p:sldId id="325" r:id="rId10"/>
    <p:sldId id="340" r:id="rId11"/>
    <p:sldId id="310" r:id="rId12"/>
    <p:sldId id="350" r:id="rId13"/>
    <p:sldId id="293" r:id="rId14"/>
    <p:sldId id="351" r:id="rId15"/>
    <p:sldId id="352" r:id="rId16"/>
    <p:sldId id="353" r:id="rId17"/>
    <p:sldId id="294" r:id="rId18"/>
    <p:sldId id="341" r:id="rId19"/>
    <p:sldId id="326" r:id="rId20"/>
    <p:sldId id="295" r:id="rId21"/>
    <p:sldId id="359" r:id="rId22"/>
    <p:sldId id="327" r:id="rId23"/>
    <p:sldId id="342" r:id="rId24"/>
    <p:sldId id="343" r:id="rId25"/>
    <p:sldId id="360" r:id="rId26"/>
    <p:sldId id="311" r:id="rId27"/>
    <p:sldId id="364" r:id="rId28"/>
    <p:sldId id="363" r:id="rId29"/>
    <p:sldId id="361" r:id="rId30"/>
    <p:sldId id="365" r:id="rId31"/>
    <p:sldId id="362" r:id="rId32"/>
  </p:sldIdLst>
  <p:sldSz cx="9144000" cy="6858000" type="screen4x3"/>
  <p:notesSz cx="6858000" cy="91440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AD1104-110A-4510-A093-53706C33269C}">
          <p14:sldIdLst>
            <p14:sldId id="256"/>
            <p14:sldId id="329"/>
            <p14:sldId id="319"/>
            <p14:sldId id="354"/>
            <p14:sldId id="320"/>
            <p14:sldId id="355"/>
            <p14:sldId id="349"/>
            <p14:sldId id="324"/>
            <p14:sldId id="325"/>
            <p14:sldId id="340"/>
            <p14:sldId id="310"/>
            <p14:sldId id="350"/>
            <p14:sldId id="293"/>
            <p14:sldId id="351"/>
            <p14:sldId id="352"/>
            <p14:sldId id="353"/>
            <p14:sldId id="294"/>
            <p14:sldId id="341"/>
            <p14:sldId id="326"/>
            <p14:sldId id="295"/>
            <p14:sldId id="359"/>
            <p14:sldId id="327"/>
            <p14:sldId id="342"/>
            <p14:sldId id="343"/>
            <p14:sldId id="360"/>
            <p14:sldId id="311"/>
            <p14:sldId id="364"/>
            <p14:sldId id="363"/>
            <p14:sldId id="361"/>
            <p14:sldId id="365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86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21" autoAdjust="0"/>
    <p:restoredTop sz="94257" autoAdjust="0"/>
  </p:normalViewPr>
  <p:slideViewPr>
    <p:cSldViewPr snapToGrid="0" snapToObjects="1">
      <p:cViewPr varScale="1">
        <p:scale>
          <a:sx n="72" d="100"/>
          <a:sy n="72" d="100"/>
        </p:scale>
        <p:origin x="896" y="56"/>
      </p:cViewPr>
      <p:guideLst>
        <p:guide orient="horz" pos="3786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EEE6-EB00-444A-90BB-AB2BFCBD0EA2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A844-C922-4E05-8F38-DCF65F91B3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216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32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7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97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542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90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542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28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28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5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15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86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238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59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A844-C922-4E05-8F38-DCF65F91B3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1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754BE-2291-4C5C-91CD-0E6D9E150E30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7F705-52D6-40B6-B508-4926CDFF307F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9BE2-3BFC-43CF-B1F4-DA2128C30537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0941-9B1E-43D1-BB47-8D6B7371755F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F1832-AB77-4435-A337-2331C082D66F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0600-8155-4146-B058-4938C19B82B5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96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0CD45-401F-4580-8A76-084B549753C1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A552-0940-40E3-8004-0773E1D20E7B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49071-6575-4B8A-AAB8-02F5F12026B8}" type="datetime1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8D24-D8EB-4140-922F-4A2357612679}" type="datetime1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9B43-EF00-4323-93DC-6F156F32F415}" type="datetime1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7334-F176-4F34-B2E7-6D7DB5FF3514}" type="datetime1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6C0F-A967-4233-955E-B27C837F95EB}" type="datetime1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LjBSSlfsDNo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Yi0cWg_XOn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dDuta8azUY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dzpRU5gF6y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Inheritance to Share Implementations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</a:t>
            </a:r>
            <a:r>
              <a:rPr lang="en-US" dirty="0" smtClean="0"/>
              <a:t>12.1 </a:t>
            </a:r>
            <a:endParaRPr lang="en-US" dirty="0"/>
          </a:p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4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in 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start with the two classes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.  The black parts are the same and the red parts are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7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4" y="664029"/>
            <a:ext cx="3331029" cy="45937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=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(class* object% ()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(on-mouse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...(inside-this?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...(would-hit-left-edge?)...)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(inside-this?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(would-hit-left-edge?) ...)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5657" y="664029"/>
            <a:ext cx="3331029" cy="459377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Square</a:t>
            </a:r>
            <a:r>
              <a:rPr lang="en-US" dirty="0" smtClean="0">
                <a:solidFill>
                  <a:schemeClr val="tx1"/>
                </a:solidFill>
              </a:rPr>
              <a:t>% =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(class* object% ()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(field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(define size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(on-mouse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...(inside-this?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...(would-hit-left-edge?)...)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(inside-this?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(define (would-hit-left-edge?) ...)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543877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Starting Code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1: Turn differing functions into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first thing we do is to turn the </a:t>
            </a:r>
            <a:r>
              <a:rPr lang="en-US" dirty="0" smtClean="0"/>
              <a:t>differing functions into </a:t>
            </a:r>
            <a:r>
              <a:rPr lang="en-US" dirty="0"/>
              <a:t>methods. </a:t>
            </a:r>
            <a:r>
              <a:rPr lang="en-US" dirty="0" smtClean="0"/>
              <a:t>Each </a:t>
            </a:r>
            <a:r>
              <a:rPr lang="en-US" dirty="0"/>
              <a:t>call </a:t>
            </a:r>
            <a:r>
              <a:rPr lang="en-US" b="1" dirty="0"/>
              <a:t>(f </a:t>
            </a:r>
            <a:r>
              <a:rPr lang="en-US" b="1" dirty="0" err="1"/>
              <a:t>arg</a:t>
            </a:r>
            <a:r>
              <a:rPr lang="en-US" b="1" dirty="0"/>
              <a:t>) </a:t>
            </a:r>
            <a:r>
              <a:rPr lang="en-US" dirty="0"/>
              <a:t>is replaced by </a:t>
            </a:r>
            <a:r>
              <a:rPr lang="en-US" b="1" dirty="0"/>
              <a:t>(send this f </a:t>
            </a:r>
            <a:r>
              <a:rPr lang="en-US" b="1" dirty="0" err="1"/>
              <a:t>arg</a:t>
            </a:r>
            <a:r>
              <a:rPr lang="en-US" b="1" dirty="0" smtClean="0"/>
              <a:t>) 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only comes up because Racket has both methods and functions.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we were in a language where </a:t>
            </a:r>
            <a:r>
              <a:rPr lang="en-US" dirty="0" smtClean="0"/>
              <a:t>everything was a method, </a:t>
            </a:r>
            <a:r>
              <a:rPr lang="en-US" dirty="0"/>
              <a:t>this wouldn't be an issue.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27314" y="664029"/>
            <a:ext cx="7764236" cy="4593771"/>
            <a:chOff x="827314" y="664029"/>
            <a:chExt cx="7764236" cy="4593771"/>
          </a:xfrm>
        </p:grpSpPr>
        <p:sp>
          <p:nvSpPr>
            <p:cNvPr id="4" name="Rectangle 3"/>
            <p:cNvSpPr/>
            <p:nvPr/>
          </p:nvSpPr>
          <p:spPr>
            <a:xfrm>
              <a:off x="827314" y="664029"/>
              <a:ext cx="3563711" cy="459377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92500" lnSpcReduction="10000"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Ball%</a:t>
              </a:r>
              <a:r>
                <a:rPr lang="en-US" dirty="0" smtClean="0">
                  <a:solidFill>
                    <a:schemeClr val="tx1"/>
                  </a:solidFill>
                </a:rPr>
                <a:t>  =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(class* object%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(field x y)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 radius ...)</a:t>
              </a:r>
            </a:p>
            <a:p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(define/public (add-to-scene s) 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 (define/public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(on-mouse </a:t>
              </a:r>
              <a:r>
                <a:rPr lang="en-US" dirty="0" err="1" smtClean="0">
                  <a:solidFill>
                    <a:schemeClr val="tx1"/>
                  </a:solidFill>
                </a:rPr>
                <a:t>mx</a:t>
              </a:r>
              <a:r>
                <a:rPr lang="en-US" dirty="0" smtClean="0">
                  <a:solidFill>
                    <a:schemeClr val="tx1"/>
                  </a:solidFill>
                </a:rPr>
                <a:t> my </a:t>
              </a:r>
              <a:r>
                <a:rPr lang="en-US" dirty="0" err="1" smtClean="0">
                  <a:solidFill>
                    <a:schemeClr val="tx1"/>
                  </a:solidFill>
                </a:rPr>
                <a:t>mev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...(</a:t>
              </a:r>
              <a:r>
                <a:rPr lang="en-US" dirty="0" smtClean="0">
                  <a:solidFill>
                    <a:schemeClr val="accent3"/>
                  </a:solidFill>
                </a:rPr>
                <a:t>send this </a:t>
              </a:r>
              <a:r>
                <a:rPr lang="en-US" dirty="0" smtClean="0">
                  <a:solidFill>
                    <a:schemeClr val="tx1"/>
                  </a:solidFill>
                </a:rPr>
                <a:t>inside-this? </a:t>
              </a:r>
              <a:r>
                <a:rPr lang="en-US" dirty="0" err="1" smtClean="0">
                  <a:solidFill>
                    <a:schemeClr val="tx1"/>
                  </a:solidFill>
                </a:rPr>
                <a:t>mx</a:t>
              </a:r>
              <a:r>
                <a:rPr lang="en-US" dirty="0" smtClean="0">
                  <a:solidFill>
                    <a:schemeClr val="tx1"/>
                  </a:solidFill>
                </a:rPr>
                <a:t> my)))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 (define/public (on-tick)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</a:t>
              </a:r>
              <a:r>
                <a:rPr lang="en-US" dirty="0" smtClean="0">
                  <a:solidFill>
                    <a:schemeClr val="accent3"/>
                  </a:solidFill>
                </a:rPr>
                <a:t>...</a:t>
              </a:r>
              <a:r>
                <a:rPr lang="en-US" dirty="0" smtClean="0">
                  <a:solidFill>
                    <a:schemeClr val="tx1"/>
                  </a:solidFill>
                </a:rPr>
                <a:t>(</a:t>
              </a:r>
              <a:r>
                <a:rPr lang="en-US" dirty="0" smtClean="0">
                  <a:solidFill>
                    <a:schemeClr val="accent3"/>
                  </a:solidFill>
                </a:rPr>
                <a:t>send this </a:t>
              </a:r>
              <a:r>
                <a:rPr lang="en-US" dirty="0" smtClean="0">
                  <a:solidFill>
                    <a:schemeClr val="tx1"/>
                  </a:solidFill>
                </a:rPr>
                <a:t>would-hit-left-edge?)...)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</a:t>
              </a:r>
              <a:r>
                <a:rPr lang="en-US" dirty="0" smtClean="0">
                  <a:solidFill>
                    <a:schemeClr val="accent3"/>
                  </a:solidFill>
                </a:rPr>
                <a:t>/public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  (inside-this? </a:t>
              </a:r>
              <a:r>
                <a:rPr lang="en-US" dirty="0" err="1" smtClean="0">
                  <a:solidFill>
                    <a:srgbClr val="FF0000"/>
                  </a:solidFill>
                </a:rPr>
                <a:t>mx</a:t>
              </a:r>
              <a:r>
                <a:rPr lang="en-US" dirty="0" smtClean="0">
                  <a:solidFill>
                    <a:srgbClr val="FF0000"/>
                  </a:solidFill>
                </a:rPr>
                <a:t> my) 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</a:t>
              </a:r>
              <a:r>
                <a:rPr lang="en-US" dirty="0" smtClean="0">
                  <a:solidFill>
                    <a:schemeClr val="accent3"/>
                  </a:solidFill>
                </a:rPr>
                <a:t>/public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 (would-hit-left-edge?) ...)    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85657" y="664029"/>
              <a:ext cx="3605893" cy="459377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92500" lnSpcReduction="10000"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Square</a:t>
              </a:r>
              <a:r>
                <a:rPr lang="en-US" dirty="0" smtClean="0">
                  <a:solidFill>
                    <a:schemeClr val="tx1"/>
                  </a:solidFill>
                </a:rPr>
                <a:t>%  =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(class* object%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(field x y)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 size ...)</a:t>
              </a:r>
            </a:p>
            <a:p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(define/public(add-to-scene s) 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 (define/public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(on-mouse </a:t>
              </a:r>
              <a:r>
                <a:rPr lang="en-US" dirty="0" err="1" smtClean="0">
                  <a:solidFill>
                    <a:schemeClr val="tx1"/>
                  </a:solidFill>
                </a:rPr>
                <a:t>mx</a:t>
              </a:r>
              <a:r>
                <a:rPr lang="en-US" dirty="0" smtClean="0">
                  <a:solidFill>
                    <a:schemeClr val="tx1"/>
                  </a:solidFill>
                </a:rPr>
                <a:t> my </a:t>
              </a:r>
              <a:r>
                <a:rPr lang="en-US" dirty="0" err="1" smtClean="0">
                  <a:solidFill>
                    <a:schemeClr val="tx1"/>
                  </a:solidFill>
                </a:rPr>
                <a:t>mev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...(</a:t>
              </a:r>
              <a:r>
                <a:rPr lang="en-US" dirty="0" smtClean="0">
                  <a:solidFill>
                    <a:schemeClr val="accent3"/>
                  </a:solidFill>
                </a:rPr>
                <a:t>send this </a:t>
              </a:r>
              <a:r>
                <a:rPr lang="en-US" dirty="0" smtClean="0">
                  <a:solidFill>
                    <a:schemeClr val="tx1"/>
                  </a:solidFill>
                </a:rPr>
                <a:t>inside-this? </a:t>
              </a:r>
              <a:r>
                <a:rPr lang="en-US" dirty="0" err="1" smtClean="0">
                  <a:solidFill>
                    <a:schemeClr val="tx1"/>
                  </a:solidFill>
                </a:rPr>
                <a:t>mx</a:t>
              </a:r>
              <a:r>
                <a:rPr lang="en-US" dirty="0" smtClean="0">
                  <a:solidFill>
                    <a:schemeClr val="tx1"/>
                  </a:solidFill>
                </a:rPr>
                <a:t> my)))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 (define/public(on-tick)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...(</a:t>
              </a:r>
              <a:r>
                <a:rPr lang="en-US" dirty="0" smtClean="0">
                  <a:solidFill>
                    <a:schemeClr val="accent3"/>
                  </a:solidFill>
                </a:rPr>
                <a:t>send this </a:t>
              </a:r>
              <a:r>
                <a:rPr lang="en-US" dirty="0" smtClean="0">
                  <a:solidFill>
                    <a:schemeClr val="tx1"/>
                  </a:solidFill>
                </a:rPr>
                <a:t>would-hit-left-edge?)...)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</a:t>
              </a:r>
              <a:r>
                <a:rPr lang="en-US" dirty="0" smtClean="0">
                  <a:solidFill>
                    <a:schemeClr val="accent3"/>
                  </a:solidFill>
                </a:rPr>
                <a:t>/public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 (inside-this? </a:t>
              </a:r>
              <a:r>
                <a:rPr lang="en-US" dirty="0" err="1" smtClean="0">
                  <a:solidFill>
                    <a:srgbClr val="FF0000"/>
                  </a:solidFill>
                </a:rPr>
                <a:t>mx</a:t>
              </a:r>
              <a:r>
                <a:rPr lang="en-US" dirty="0" smtClean="0">
                  <a:solidFill>
                    <a:srgbClr val="FF0000"/>
                  </a:solidFill>
                </a:rPr>
                <a:t> my) 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</a:t>
              </a:r>
              <a:r>
                <a:rPr lang="en-US" dirty="0" smtClean="0">
                  <a:solidFill>
                    <a:schemeClr val="accent3"/>
                  </a:solidFill>
                </a:rPr>
                <a:t>/public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 (would-hit-left-edge?) ...)    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  <a:endParaRPr lang="en-US" dirty="0" smtClean="0">
                <a:solidFill>
                  <a:srgbClr val="FF0000"/>
                </a:solidFill>
              </a:endParaRPr>
            </a:p>
            <a:p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12482" y="5998028"/>
            <a:ext cx="77190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Turning differing functions into methods</a:t>
            </a:r>
            <a:endParaRPr lang="en-US" sz="3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827314" y="664029"/>
            <a:ext cx="7764236" cy="4593771"/>
            <a:chOff x="827314" y="664029"/>
            <a:chExt cx="7764236" cy="4593771"/>
          </a:xfrm>
        </p:grpSpPr>
        <p:sp>
          <p:nvSpPr>
            <p:cNvPr id="11" name="Rectangle 10"/>
            <p:cNvSpPr/>
            <p:nvPr/>
          </p:nvSpPr>
          <p:spPr>
            <a:xfrm>
              <a:off x="827314" y="664029"/>
              <a:ext cx="3563711" cy="459377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92500" lnSpcReduction="10000"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Ball%</a:t>
              </a:r>
              <a:r>
                <a:rPr lang="en-US" dirty="0" smtClean="0">
                  <a:solidFill>
                    <a:schemeClr val="tx1"/>
                  </a:solidFill>
                </a:rPr>
                <a:t> =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(class* object% 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(field x y)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 radius ...)</a:t>
              </a:r>
            </a:p>
            <a:p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(define/public (add-to-scene s)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 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 (define/public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(on-mouse </a:t>
              </a:r>
              <a:r>
                <a:rPr lang="en-US" dirty="0" err="1" smtClean="0">
                  <a:solidFill>
                    <a:schemeClr val="tx1"/>
                  </a:solidFill>
                </a:rPr>
                <a:t>mx</a:t>
              </a:r>
              <a:r>
                <a:rPr lang="en-US" dirty="0" smtClean="0">
                  <a:solidFill>
                    <a:schemeClr val="tx1"/>
                  </a:solidFill>
                </a:rPr>
                <a:t> my </a:t>
              </a:r>
              <a:r>
                <a:rPr lang="en-US" dirty="0" err="1" smtClean="0">
                  <a:solidFill>
                    <a:schemeClr val="tx1"/>
                  </a:solidFill>
                </a:rPr>
                <a:t>mev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...(inside-this? </a:t>
              </a:r>
              <a:r>
                <a:rPr lang="en-US" dirty="0" err="1" smtClean="0">
                  <a:solidFill>
                    <a:schemeClr val="tx1"/>
                  </a:solidFill>
                </a:rPr>
                <a:t>mx</a:t>
              </a:r>
              <a:r>
                <a:rPr lang="en-US" dirty="0" smtClean="0">
                  <a:solidFill>
                    <a:schemeClr val="tx1"/>
                  </a:solidFill>
                </a:rPr>
                <a:t> my)))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 (define/public (on-tick)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...(would-hit-left-edge?)...)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 (inside-this? </a:t>
              </a:r>
              <a:r>
                <a:rPr lang="en-US" dirty="0" err="1" smtClean="0">
                  <a:solidFill>
                    <a:srgbClr val="FF0000"/>
                  </a:solidFill>
                </a:rPr>
                <a:t>mx</a:t>
              </a:r>
              <a:r>
                <a:rPr lang="en-US" dirty="0" smtClean="0">
                  <a:solidFill>
                    <a:srgbClr val="FF0000"/>
                  </a:solidFill>
                </a:rPr>
                <a:t> my) 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 (would-hit-left-edge?) ...)  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85657" y="664029"/>
              <a:ext cx="3605893" cy="4593771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>
              <a:normAutofit fontScale="92500" lnSpcReduction="10000"/>
            </a:bodyPr>
            <a:lstStyle/>
            <a:p>
              <a:r>
                <a:rPr lang="en-US" b="1" dirty="0" smtClean="0">
                  <a:solidFill>
                    <a:schemeClr val="tx1"/>
                  </a:solidFill>
                </a:rPr>
                <a:t>Square</a:t>
              </a:r>
              <a:r>
                <a:rPr lang="en-US" dirty="0" smtClean="0">
                  <a:solidFill>
                    <a:schemeClr val="tx1"/>
                  </a:solidFill>
                </a:rPr>
                <a:t>% =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(class* object% ()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(field x y)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 size ...)</a:t>
              </a:r>
            </a:p>
            <a:p>
              <a:endParaRPr lang="en-US" dirty="0" smtClean="0">
                <a:solidFill>
                  <a:srgbClr val="FF0000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(define/public (add-to-scene s)</a:t>
              </a:r>
            </a:p>
            <a:p>
              <a:r>
                <a:rPr lang="en-US" dirty="0" smtClean="0">
                  <a:solidFill>
                    <a:srgbClr val="FF0000"/>
                  </a:solidFill>
                </a:rPr>
                <a:t>  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 (define/public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(on-mouse </a:t>
              </a:r>
              <a:r>
                <a:rPr lang="en-US" dirty="0" err="1" smtClean="0">
                  <a:solidFill>
                    <a:schemeClr val="tx1"/>
                  </a:solidFill>
                </a:rPr>
                <a:t>mx</a:t>
              </a:r>
              <a:r>
                <a:rPr lang="en-US" dirty="0" smtClean="0">
                  <a:solidFill>
                    <a:schemeClr val="tx1"/>
                  </a:solidFill>
                </a:rPr>
                <a:t> my </a:t>
              </a:r>
              <a:r>
                <a:rPr lang="en-US" dirty="0" err="1" smtClean="0">
                  <a:solidFill>
                    <a:schemeClr val="tx1"/>
                  </a:solidFill>
                </a:rPr>
                <a:t>mev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...(inside-this? </a:t>
              </a:r>
              <a:r>
                <a:rPr lang="en-US" dirty="0" err="1" smtClean="0">
                  <a:solidFill>
                    <a:schemeClr val="tx1"/>
                  </a:solidFill>
                </a:rPr>
                <a:t>mx</a:t>
              </a:r>
              <a:r>
                <a:rPr lang="en-US" dirty="0" smtClean="0">
                  <a:solidFill>
                    <a:schemeClr val="tx1"/>
                  </a:solidFill>
                </a:rPr>
                <a:t> my)))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chemeClr val="tx1"/>
                  </a:solidFill>
                </a:rPr>
                <a:t> (define/public (on-tick)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  ...(would-hit-left-edge?)...)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 (inside-this? </a:t>
              </a:r>
              <a:r>
                <a:rPr lang="en-US" dirty="0" err="1" smtClean="0">
                  <a:solidFill>
                    <a:srgbClr val="FF0000"/>
                  </a:solidFill>
                </a:rPr>
                <a:t>mx</a:t>
              </a:r>
              <a:r>
                <a:rPr lang="en-US" dirty="0" smtClean="0">
                  <a:solidFill>
                    <a:srgbClr val="FF0000"/>
                  </a:solidFill>
                </a:rPr>
                <a:t> my) ...)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  <a:p>
              <a:r>
                <a:rPr lang="en-US" dirty="0" smtClean="0">
                  <a:solidFill>
                    <a:srgbClr val="FF0000"/>
                  </a:solidFill>
                </a:rPr>
                <a:t> (define (would-hit-left-edge?) ...)  </a:t>
              </a:r>
              <a:r>
                <a:rPr lang="en-US" dirty="0" smtClean="0">
                  <a:solidFill>
                    <a:schemeClr val="tx1"/>
                  </a:solidFill>
                </a:rPr>
                <a:t>)</a:t>
              </a:r>
            </a:p>
            <a:p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Move Common Methods into a 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</a:t>
            </a:r>
            <a:r>
              <a:rPr lang="en-US" dirty="0"/>
              <a:t>move the common methods into a superclass.  We can think of the common method in the superclass as an abstraction or generalization of the methods in the classes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2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3: Specialize by Creating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In the past, we generalized a set of functions by writing a single function with an extra argument.  Depending on the value of the extra argument, we could get back one of our original functions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Now instead of two functions, we have two methods, which differ only by being in two different classes. </a:t>
            </a:r>
          </a:p>
          <a:p>
            <a:r>
              <a:rPr lang="en-US" dirty="0"/>
              <a:t>When we move the method into the superclass, the single method can behave like either of the original two methods.  </a:t>
            </a:r>
          </a:p>
          <a:p>
            <a:r>
              <a:rPr lang="en-US" dirty="0"/>
              <a:t>We don't give the generalized method an extra argument.  Instead, depending on which class the method is called from, we get back the behavior of one of our original methods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We call this "specialization by </a:t>
            </a:r>
            <a:r>
              <a:rPr lang="en-US" dirty="0" err="1"/>
              <a:t>subclassing</a:t>
            </a:r>
            <a:r>
              <a:rPr lang="en-US" dirty="0"/>
              <a:t>."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9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 in </a:t>
            </a:r>
            <a:r>
              <a:rPr lang="en-US" b="1" dirty="0" err="1" smtClean="0"/>
              <a:t>squares.rkt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example, the on-mouse method in </a:t>
            </a:r>
            <a:r>
              <a:rPr lang="en-US" dirty="0" err="1"/>
              <a:t>DraggableObj</a:t>
            </a:r>
            <a:r>
              <a:rPr lang="en-US" dirty="0"/>
              <a:t>% will behave like the original on-mouse method of Ball% if it is called from Ball%.  It will behave like the original on-mouse method of Square% if it is called from Square</a:t>
            </a:r>
            <a:r>
              <a:rPr lang="en-US" dirty="0" smtClean="0"/>
              <a:t>%.</a:t>
            </a:r>
            <a:endParaRPr lang="en-US" dirty="0"/>
          </a:p>
          <a:p>
            <a:r>
              <a:rPr lang="en-US" dirty="0"/>
              <a:t>Let's see how this works.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8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27314" y="2264230"/>
            <a:ext cx="3331029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 = (class* </a:t>
            </a:r>
            <a:r>
              <a:rPr lang="en-US" dirty="0" err="1" smtClean="0">
                <a:solidFill>
                  <a:schemeClr val="tx1"/>
                </a:solidFill>
              </a:rPr>
              <a:t>DraggableObj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(inside-this?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(would-hit-left-edge?) ...)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85657" y="2264230"/>
            <a:ext cx="3558268" cy="374604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Square</a:t>
            </a:r>
            <a:r>
              <a:rPr lang="en-US" dirty="0" smtClean="0">
                <a:solidFill>
                  <a:schemeClr val="tx1"/>
                </a:solidFill>
              </a:rPr>
              <a:t>%  = (class* </a:t>
            </a:r>
            <a:r>
              <a:rPr lang="en-US" dirty="0" err="1" smtClean="0">
                <a:solidFill>
                  <a:schemeClr val="tx1"/>
                </a:solidFill>
              </a:rPr>
              <a:t>DraggableObj</a:t>
            </a:r>
            <a:r>
              <a:rPr lang="en-US" dirty="0" smtClean="0">
                <a:solidFill>
                  <a:schemeClr val="tx1"/>
                </a:solidFill>
              </a:rPr>
              <a:t>%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(define size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(define/method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(inside-this?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(would-hit-left-edge?) ...)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3645" y="6153150"/>
            <a:ext cx="7656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Move common methods into </a:t>
            </a:r>
            <a:r>
              <a:rPr lang="en-US" sz="3600" dirty="0" err="1" smtClean="0"/>
              <a:t>superclass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DraggableObj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 = (class* object%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(field x y)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(on-mouse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inside-this?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my)...))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would-hit-left-edge?)...)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7162800" y="2019300"/>
            <a:ext cx="190500" cy="371475"/>
          </a:xfrm>
          <a:custGeom>
            <a:avLst/>
            <a:gdLst>
              <a:gd name="connsiteX0" fmla="*/ 190500 w 190500"/>
              <a:gd name="connsiteY0" fmla="*/ 371475 h 371475"/>
              <a:gd name="connsiteX1" fmla="*/ 0 w 190500"/>
              <a:gd name="connsiteY1" fmla="*/ 0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0500" h="371475">
                <a:moveTo>
                  <a:pt x="190500" y="371475"/>
                </a:moveTo>
                <a:lnTo>
                  <a:pt x="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accomplishes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can think of the common method in the superclass as an abstraction or generalization of the methods in the classes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In the past, we generalized a set of functions by writing a single function with an extra argument.  Depending on the value of the extra argument, we could get back one of our original functions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Now instead of two functions, we have two methods, which differ only by being in two different classes. </a:t>
            </a:r>
          </a:p>
          <a:p>
            <a:r>
              <a:rPr lang="en-US" dirty="0"/>
              <a:t>When we move the method into the superclass, the single method can behave like either of the original two methods.  </a:t>
            </a:r>
            <a:r>
              <a:rPr lang="en-US" dirty="0" smtClean="0"/>
              <a:t>We call this </a:t>
            </a:r>
            <a:r>
              <a:rPr lang="en-US" i="1" dirty="0" smtClean="0">
                <a:solidFill>
                  <a:srgbClr val="FF0000"/>
                </a:solidFill>
              </a:rPr>
              <a:t>specialization by </a:t>
            </a:r>
            <a:r>
              <a:rPr lang="en-US" i="1" dirty="0" err="1" smtClean="0">
                <a:solidFill>
                  <a:srgbClr val="FF0000"/>
                </a:solidFill>
              </a:rPr>
              <a:t>subclassing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09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animation on the next slide </a:t>
            </a:r>
            <a:r>
              <a:rPr lang="en-US" dirty="0"/>
              <a:t>shows how sending a circle an on-mouse message winds up calling the circle’s version of inside-this?  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we sent a square an on-mouse message, then we would wind up calling the square’s version of inside-this?, in exactly the same way.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 smtClean="0"/>
              <a:t>Key Points for Lesson 12.2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 you should be able to: </a:t>
            </a:r>
          </a:p>
          <a:p>
            <a:pPr lvl="1"/>
            <a:r>
              <a:rPr lang="en-US" dirty="0" smtClean="0"/>
              <a:t>Identify common parts of class implementations</a:t>
            </a:r>
          </a:p>
          <a:p>
            <a:pPr lvl="1"/>
            <a:r>
              <a:rPr lang="en-US" dirty="0" smtClean="0"/>
              <a:t>Generalize these common parts into a superclass</a:t>
            </a:r>
          </a:p>
          <a:p>
            <a:pPr lvl="1"/>
            <a:r>
              <a:rPr lang="en-US" dirty="0" smtClean="0"/>
              <a:t> Recover the original classes using inheritance.</a:t>
            </a:r>
          </a:p>
          <a:p>
            <a:pPr lvl="1"/>
            <a:r>
              <a:rPr lang="en-US" dirty="0" smtClean="0"/>
              <a:t>Use the template-and-hook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4" y="2264230"/>
            <a:ext cx="3331029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 = (class* </a:t>
            </a:r>
            <a:r>
              <a:rPr lang="en-US" dirty="0" err="1" smtClean="0">
                <a:solidFill>
                  <a:schemeClr val="tx1"/>
                </a:solidFill>
              </a:rPr>
              <a:t>DraggableObj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(inside-this?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(would-hit-left-edge?) ...)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DraggableObj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 = (class* object%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(field x y)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(on-mouse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inside-this?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my)...))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would-hit-left-edge?)...)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67399" y="2867025"/>
            <a:ext cx="2114551" cy="19050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 = 30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radius = 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this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9790" y="2264230"/>
            <a:ext cx="79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circle1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276975" y="2290763"/>
            <a:ext cx="511175" cy="585787"/>
          </a:xfrm>
          <a:custGeom>
            <a:avLst/>
            <a:gdLst>
              <a:gd name="connsiteX0" fmla="*/ 0 w 511175"/>
              <a:gd name="connsiteY0" fmla="*/ 157162 h 585787"/>
              <a:gd name="connsiteX1" fmla="*/ 428625 w 511175"/>
              <a:gd name="connsiteY1" fmla="*/ 71437 h 585787"/>
              <a:gd name="connsiteX2" fmla="*/ 495300 w 511175"/>
              <a:gd name="connsiteY2" fmla="*/ 585787 h 585787"/>
              <a:gd name="connsiteX3" fmla="*/ 495300 w 511175"/>
              <a:gd name="connsiteY3" fmla="*/ 585787 h 58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175" h="585787">
                <a:moveTo>
                  <a:pt x="0" y="157162"/>
                </a:moveTo>
                <a:cubicBezTo>
                  <a:pt x="173037" y="78581"/>
                  <a:pt x="346075" y="0"/>
                  <a:pt x="428625" y="71437"/>
                </a:cubicBezTo>
                <a:cubicBezTo>
                  <a:pt x="511175" y="142875"/>
                  <a:pt x="495300" y="585787"/>
                  <a:pt x="495300" y="585787"/>
                </a:cubicBezTo>
                <a:lnTo>
                  <a:pt x="495300" y="585787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5086945"/>
            <a:ext cx="286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circle1 add-to-scene s)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6238875"/>
            <a:ext cx="59470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object knows its own methods #1</a:t>
            </a:r>
            <a:endParaRPr lang="en-US" sz="2800" dirty="0"/>
          </a:p>
        </p:txBody>
      </p:sp>
      <p:sp>
        <p:nvSpPr>
          <p:cNvPr id="24" name="5-Point Star 23"/>
          <p:cNvSpPr/>
          <p:nvPr/>
        </p:nvSpPr>
        <p:spPr>
          <a:xfrm>
            <a:off x="6673850" y="2941205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166558" y="4615132"/>
            <a:ext cx="1742536" cy="508959"/>
          </a:xfrm>
          <a:custGeom>
            <a:avLst/>
            <a:gdLst>
              <a:gd name="connsiteX0" fmla="*/ 1742536 w 1742536"/>
              <a:gd name="connsiteY0" fmla="*/ 0 h 508959"/>
              <a:gd name="connsiteX1" fmla="*/ 0 w 1742536"/>
              <a:gd name="connsiteY1" fmla="*/ 508959 h 50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2536" h="508959">
                <a:moveTo>
                  <a:pt x="1742536" y="0"/>
                </a:moveTo>
                <a:lnTo>
                  <a:pt x="0" y="508959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4564495" y="5101577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2378528" y="3641891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3850172" y="4968227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76975" y="5666509"/>
            <a:ext cx="2867025" cy="109558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Here's an example of method lookup where inheritance isn't involved</a:t>
            </a:r>
          </a:p>
        </p:txBody>
      </p:sp>
      <p:sp>
        <p:nvSpPr>
          <p:cNvPr id="6" name="Freeform 5"/>
          <p:cNvSpPr/>
          <p:nvPr/>
        </p:nvSpPr>
        <p:spPr>
          <a:xfrm>
            <a:off x="7315200" y="3408218"/>
            <a:ext cx="1177636" cy="817418"/>
          </a:xfrm>
          <a:custGeom>
            <a:avLst/>
            <a:gdLst>
              <a:gd name="connsiteX0" fmla="*/ 0 w 1177636"/>
              <a:gd name="connsiteY0" fmla="*/ 817418 h 817418"/>
              <a:gd name="connsiteX1" fmla="*/ 1177636 w 1177636"/>
              <a:gd name="connsiteY1" fmla="*/ 817418 h 817418"/>
              <a:gd name="connsiteX2" fmla="*/ 1177636 w 1177636"/>
              <a:gd name="connsiteY2" fmla="*/ 0 h 817418"/>
              <a:gd name="connsiteX3" fmla="*/ 678873 w 1177636"/>
              <a:gd name="connsiteY3" fmla="*/ 0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817418">
                <a:moveTo>
                  <a:pt x="0" y="817418"/>
                </a:moveTo>
                <a:lnTo>
                  <a:pt x="1177636" y="817418"/>
                </a:lnTo>
                <a:lnTo>
                  <a:pt x="1177636" y="0"/>
                </a:lnTo>
                <a:lnTo>
                  <a:pt x="678873" y="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4793094" y="3144262"/>
            <a:ext cx="1880756" cy="197982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111521" y="3129648"/>
            <a:ext cx="2562329" cy="185260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681056" y="3908591"/>
            <a:ext cx="1430466" cy="10518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" grpId="0" animBg="1"/>
      <p:bldP spid="18" grpId="0" animBg="1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314" y="2264230"/>
            <a:ext cx="3331029" cy="3733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Ball%</a:t>
            </a:r>
            <a:r>
              <a:rPr lang="en-US" dirty="0" smtClean="0">
                <a:solidFill>
                  <a:schemeClr val="tx1"/>
                </a:solidFill>
              </a:rPr>
              <a:t>  = (class* </a:t>
            </a:r>
            <a:r>
              <a:rPr lang="en-US" dirty="0" err="1" smtClean="0">
                <a:solidFill>
                  <a:schemeClr val="tx1"/>
                </a:solidFill>
              </a:rPr>
              <a:t>DraggableObj</a:t>
            </a:r>
            <a:r>
              <a:rPr lang="en-US" dirty="0" smtClean="0">
                <a:solidFill>
                  <a:schemeClr val="tx1"/>
                </a:solidFill>
              </a:rPr>
              <a:t>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(inherit-field x y)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(define radius ...)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(define/public (add-to-scene 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(inside-this? </a:t>
            </a:r>
            <a:r>
              <a:rPr lang="en-US" dirty="0" err="1" smtClean="0">
                <a:solidFill>
                  <a:srgbClr val="FF0000"/>
                </a:solidFill>
              </a:rPr>
              <a:t>mx</a:t>
            </a:r>
            <a:r>
              <a:rPr lang="en-US" dirty="0" smtClean="0">
                <a:solidFill>
                  <a:srgbClr val="FF0000"/>
                </a:solidFill>
              </a:rPr>
              <a:t> my) 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(define</a:t>
            </a:r>
            <a:r>
              <a:rPr lang="en-US" dirty="0" smtClean="0">
                <a:solidFill>
                  <a:schemeClr val="accent3"/>
                </a:solidFill>
              </a:rPr>
              <a:t>/public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(would-hit-left-edge?) ...)    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314" y="119744"/>
            <a:ext cx="8316686" cy="188050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>
            <a:normAutofit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DraggableObj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 = (class* object%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(field x y)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(on-mouse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 </a:t>
            </a:r>
            <a:r>
              <a:rPr lang="en-US" dirty="0" err="1" smtClean="0">
                <a:solidFill>
                  <a:schemeClr val="tx1"/>
                </a:solidFill>
              </a:rPr>
              <a:t>mev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inside-this? </a:t>
            </a:r>
            <a:r>
              <a:rPr lang="en-US" dirty="0" err="1" smtClean="0">
                <a:solidFill>
                  <a:schemeClr val="tx1"/>
                </a:solidFill>
              </a:rPr>
              <a:t>mx</a:t>
            </a:r>
            <a:r>
              <a:rPr lang="en-US" dirty="0" smtClean="0">
                <a:solidFill>
                  <a:schemeClr val="tx1"/>
                </a:solidFill>
              </a:rPr>
              <a:t> my)...))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(define/public (on-tick)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...(</a:t>
            </a:r>
            <a:r>
              <a:rPr lang="en-US" dirty="0" smtClean="0">
                <a:solidFill>
                  <a:schemeClr val="accent3"/>
                </a:solidFill>
              </a:rPr>
              <a:t>send this </a:t>
            </a:r>
            <a:r>
              <a:rPr lang="en-US" dirty="0" smtClean="0">
                <a:solidFill>
                  <a:schemeClr val="tx1"/>
                </a:solidFill>
              </a:rPr>
              <a:t>would-hit-left-edge?)...)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86100" y="1946275"/>
            <a:ext cx="101600" cy="444500"/>
          </a:xfrm>
          <a:custGeom>
            <a:avLst/>
            <a:gdLst>
              <a:gd name="connsiteX0" fmla="*/ 0 w 101600"/>
              <a:gd name="connsiteY0" fmla="*/ 444500 h 444500"/>
              <a:gd name="connsiteX1" fmla="*/ 85725 w 101600"/>
              <a:gd name="connsiteY1" fmla="*/ 63500 h 444500"/>
              <a:gd name="connsiteX2" fmla="*/ 95250 w 101600"/>
              <a:gd name="connsiteY2" fmla="*/ 63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1600" h="444500">
                <a:moveTo>
                  <a:pt x="0" y="444500"/>
                </a:moveTo>
                <a:cubicBezTo>
                  <a:pt x="34925" y="285750"/>
                  <a:pt x="69850" y="127000"/>
                  <a:pt x="85725" y="63500"/>
                </a:cubicBezTo>
                <a:cubicBezTo>
                  <a:pt x="101600" y="0"/>
                  <a:pt x="98425" y="31750"/>
                  <a:pt x="95250" y="6350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867399" y="2867025"/>
            <a:ext cx="2114551" cy="1905000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 = 20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y = 30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radius = 5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this =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69790" y="2264230"/>
            <a:ext cx="795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circle1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6276975" y="2290763"/>
            <a:ext cx="511175" cy="585787"/>
          </a:xfrm>
          <a:custGeom>
            <a:avLst/>
            <a:gdLst>
              <a:gd name="connsiteX0" fmla="*/ 0 w 511175"/>
              <a:gd name="connsiteY0" fmla="*/ 157162 h 585787"/>
              <a:gd name="connsiteX1" fmla="*/ 428625 w 511175"/>
              <a:gd name="connsiteY1" fmla="*/ 71437 h 585787"/>
              <a:gd name="connsiteX2" fmla="*/ 495300 w 511175"/>
              <a:gd name="connsiteY2" fmla="*/ 585787 h 585787"/>
              <a:gd name="connsiteX3" fmla="*/ 495300 w 511175"/>
              <a:gd name="connsiteY3" fmla="*/ 585787 h 585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1175" h="585787">
                <a:moveTo>
                  <a:pt x="0" y="157162"/>
                </a:moveTo>
                <a:cubicBezTo>
                  <a:pt x="173037" y="78581"/>
                  <a:pt x="346075" y="0"/>
                  <a:pt x="428625" y="71437"/>
                </a:cubicBezTo>
                <a:cubicBezTo>
                  <a:pt x="511175" y="142875"/>
                  <a:pt x="495300" y="585787"/>
                  <a:pt x="495300" y="585787"/>
                </a:cubicBezTo>
                <a:lnTo>
                  <a:pt x="495300" y="585787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21902" y="5259366"/>
            <a:ext cx="310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(send circle1 on-mouse mx my)</a:t>
            </a:r>
          </a:p>
        </p:txBody>
      </p:sp>
      <p:sp>
        <p:nvSpPr>
          <p:cNvPr id="15" name="5-Point Star 14"/>
          <p:cNvSpPr/>
          <p:nvPr/>
        </p:nvSpPr>
        <p:spPr>
          <a:xfrm>
            <a:off x="2095502" y="14192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238875"/>
            <a:ext cx="6028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Every object knows its own methods  #2</a:t>
            </a:r>
            <a:endParaRPr lang="en-US" sz="2800" dirty="0"/>
          </a:p>
        </p:txBody>
      </p:sp>
      <p:sp>
        <p:nvSpPr>
          <p:cNvPr id="24" name="5-Point Star 23"/>
          <p:cNvSpPr/>
          <p:nvPr/>
        </p:nvSpPr>
        <p:spPr>
          <a:xfrm>
            <a:off x="6673850" y="2876550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166558" y="4615132"/>
            <a:ext cx="1742536" cy="508959"/>
          </a:xfrm>
          <a:custGeom>
            <a:avLst/>
            <a:gdLst>
              <a:gd name="connsiteX0" fmla="*/ 1742536 w 1742536"/>
              <a:gd name="connsiteY0" fmla="*/ 0 h 508959"/>
              <a:gd name="connsiteX1" fmla="*/ 0 w 1742536"/>
              <a:gd name="connsiteY1" fmla="*/ 508959 h 508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42536" h="508959">
                <a:moveTo>
                  <a:pt x="1742536" y="0"/>
                </a:moveTo>
                <a:lnTo>
                  <a:pt x="0" y="508959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7315200" y="3408218"/>
            <a:ext cx="1177636" cy="817418"/>
          </a:xfrm>
          <a:custGeom>
            <a:avLst/>
            <a:gdLst>
              <a:gd name="connsiteX0" fmla="*/ 0 w 1177636"/>
              <a:gd name="connsiteY0" fmla="*/ 817418 h 817418"/>
              <a:gd name="connsiteX1" fmla="*/ 1177636 w 1177636"/>
              <a:gd name="connsiteY1" fmla="*/ 817418 h 817418"/>
              <a:gd name="connsiteX2" fmla="*/ 1177636 w 1177636"/>
              <a:gd name="connsiteY2" fmla="*/ 0 h 817418"/>
              <a:gd name="connsiteX3" fmla="*/ 678873 w 1177636"/>
              <a:gd name="connsiteY3" fmla="*/ 0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7636" h="817418">
                <a:moveTo>
                  <a:pt x="0" y="817418"/>
                </a:moveTo>
                <a:lnTo>
                  <a:pt x="1177636" y="817418"/>
                </a:lnTo>
                <a:lnTo>
                  <a:pt x="1177636" y="0"/>
                </a:lnTo>
                <a:lnTo>
                  <a:pt x="678873" y="0"/>
                </a:lnTo>
              </a:path>
            </a:pathLst>
          </a:custGeom>
          <a:noFill/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4871357" y="5310682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5-Point Star 17"/>
          <p:cNvSpPr/>
          <p:nvPr/>
        </p:nvSpPr>
        <p:spPr>
          <a:xfrm>
            <a:off x="3729470" y="4952834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9" name="5-Point Star 18"/>
          <p:cNvSpPr/>
          <p:nvPr/>
        </p:nvSpPr>
        <p:spPr>
          <a:xfrm>
            <a:off x="819519" y="1162750"/>
            <a:ext cx="228599" cy="266700"/>
          </a:xfrm>
          <a:prstGeom prst="star5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6375408" y="28670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2" name="5-Point Star 21"/>
          <p:cNvSpPr/>
          <p:nvPr/>
        </p:nvSpPr>
        <p:spPr>
          <a:xfrm>
            <a:off x="3729470" y="4615132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3" name="5-Point Star 22"/>
          <p:cNvSpPr/>
          <p:nvPr/>
        </p:nvSpPr>
        <p:spPr>
          <a:xfrm>
            <a:off x="820388" y="4505325"/>
            <a:ext cx="228599" cy="266700"/>
          </a:xfrm>
          <a:prstGeom prst="star5">
            <a:avLst/>
          </a:prstGeom>
          <a:solidFill>
            <a:srgbClr val="FF0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18" idx="1"/>
          </p:cNvCxnSpPr>
          <p:nvPr/>
        </p:nvCxnSpPr>
        <p:spPr>
          <a:xfrm flipH="1" flipV="1">
            <a:off x="1011315" y="1429450"/>
            <a:ext cx="2718155" cy="3625254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3"/>
            <a:endCxn id="21" idx="0"/>
          </p:cNvCxnSpPr>
          <p:nvPr/>
        </p:nvCxnSpPr>
        <p:spPr>
          <a:xfrm>
            <a:off x="2280442" y="1685924"/>
            <a:ext cx="4209266" cy="118110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64870" y="1377806"/>
            <a:ext cx="2112674" cy="8715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this</a:t>
            </a:r>
            <a:r>
              <a:rPr lang="en-US" dirty="0" smtClean="0">
                <a:solidFill>
                  <a:schemeClr val="tx1"/>
                </a:solidFill>
              </a:rPr>
              <a:t> still refers to </a:t>
            </a:r>
            <a:r>
              <a:rPr lang="en-US" b="1" dirty="0" smtClean="0">
                <a:solidFill>
                  <a:schemeClr val="tx1"/>
                </a:solidFill>
              </a:rPr>
              <a:t>circle1</a:t>
            </a:r>
          </a:p>
        </p:txBody>
      </p:sp>
      <p:cxnSp>
        <p:nvCxnSpPr>
          <p:cNvPr id="28" name="Straight Arrow Connector 27"/>
          <p:cNvCxnSpPr>
            <a:endCxn id="18" idx="0"/>
          </p:cNvCxnSpPr>
          <p:nvPr/>
        </p:nvCxnSpPr>
        <p:spPr>
          <a:xfrm flipH="1">
            <a:off x="3843770" y="3217203"/>
            <a:ext cx="2733110" cy="1735631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2"/>
            <a:endCxn id="22" idx="4"/>
          </p:cNvCxnSpPr>
          <p:nvPr/>
        </p:nvCxnSpPr>
        <p:spPr>
          <a:xfrm flipH="1">
            <a:off x="3958069" y="3133724"/>
            <a:ext cx="2460998" cy="158327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2" idx="1"/>
          </p:cNvCxnSpPr>
          <p:nvPr/>
        </p:nvCxnSpPr>
        <p:spPr>
          <a:xfrm flipH="1" flipV="1">
            <a:off x="1158949" y="4638675"/>
            <a:ext cx="2570521" cy="7832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02612" y="3354098"/>
            <a:ext cx="3034288" cy="8715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So </a:t>
            </a:r>
            <a:r>
              <a:rPr lang="en-US" b="1" dirty="0" smtClean="0">
                <a:solidFill>
                  <a:schemeClr val="tx1"/>
                </a:solidFill>
              </a:rPr>
              <a:t>circle1</a:t>
            </a:r>
            <a:r>
              <a:rPr lang="en-US" dirty="0" smtClean="0">
                <a:solidFill>
                  <a:schemeClr val="tx1"/>
                </a:solidFill>
              </a:rPr>
              <a:t>'s </a:t>
            </a:r>
            <a:r>
              <a:rPr lang="en-US" b="1" dirty="0" smtClean="0">
                <a:solidFill>
                  <a:schemeClr val="tx1"/>
                </a:solidFill>
              </a:rPr>
              <a:t>inside-this?</a:t>
            </a:r>
            <a:r>
              <a:rPr lang="en-US" dirty="0" smtClean="0">
                <a:solidFill>
                  <a:schemeClr val="tx1"/>
                </a:solidFill>
              </a:rPr>
              <a:t> method is the one that gets called.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cxnSp>
        <p:nvCxnSpPr>
          <p:cNvPr id="30" name="Straight Arrow Connector 29"/>
          <p:cNvCxnSpPr>
            <a:endCxn id="24" idx="2"/>
          </p:cNvCxnSpPr>
          <p:nvPr/>
        </p:nvCxnSpPr>
        <p:spPr>
          <a:xfrm flipV="1">
            <a:off x="5089137" y="3143249"/>
            <a:ext cx="1628372" cy="21674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5" idx="1"/>
          </p:cNvCxnSpPr>
          <p:nvPr/>
        </p:nvCxnSpPr>
        <p:spPr>
          <a:xfrm>
            <a:off x="1048987" y="1283950"/>
            <a:ext cx="1046515" cy="23714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5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4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5" grpId="0" animBg="1"/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can do the same thing with methods that </a:t>
            </a:r>
            <a:r>
              <a:rPr lang="en-US" dirty="0" smtClean="0"/>
              <a:t>differ only in small ways.</a:t>
            </a:r>
          </a:p>
          <a:p>
            <a:r>
              <a:rPr lang="en-US" dirty="0" smtClean="0"/>
              <a:t>We move the common part of the method into the superclass, and have it refer to the differing parts by calling a method in the subclass.</a:t>
            </a:r>
          </a:p>
          <a:p>
            <a:r>
              <a:rPr lang="en-US" dirty="0" smtClean="0"/>
              <a:t>Here's an example and a demo.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</a:t>
            </a:r>
            <a:r>
              <a:rPr lang="en-US" smtClean="0"/>
              <a:t>Use </a:t>
            </a:r>
            <a:r>
              <a:rPr lang="en-US" dirty="0" smtClean="0"/>
              <a:t>Templates and Hooks to Generalize Similar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4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55000" lnSpcReduction="20000"/>
          </a:bodyPr>
          <a:lstStyle/>
          <a:p>
            <a:r>
              <a:rPr lang="en-US" u="sng" dirty="0" smtClean="0"/>
              <a:t>In </a:t>
            </a:r>
            <a:r>
              <a:rPr lang="en-US" u="sng" dirty="0" err="1" smtClean="0"/>
              <a:t>DraggableObject</a:t>
            </a:r>
            <a:r>
              <a:rPr lang="en-US" u="sng" dirty="0" smtClean="0"/>
              <a:t>%:</a:t>
            </a:r>
          </a:p>
          <a:p>
            <a:r>
              <a:rPr lang="en-US" dirty="0" smtClean="0"/>
              <a:t> (</a:t>
            </a:r>
            <a:r>
              <a:rPr lang="en-US" dirty="0"/>
              <a:t>abstract add-to-scene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u="sng" dirty="0" smtClean="0"/>
              <a:t>In Ball%:</a:t>
            </a:r>
          </a:p>
          <a:p>
            <a:r>
              <a:rPr lang="en-US" dirty="0"/>
              <a:t> (define/override (add-to-scene s)</a:t>
            </a:r>
          </a:p>
          <a:p>
            <a:r>
              <a:rPr lang="en-US" dirty="0"/>
              <a:t>   </a:t>
            </a:r>
            <a:r>
              <a:rPr lang="en-US" dirty="0" smtClean="0"/>
              <a:t>(</a:t>
            </a:r>
            <a:r>
              <a:rPr lang="en-US" dirty="0"/>
              <a:t>place-image</a:t>
            </a:r>
          </a:p>
          <a:p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circle radius </a:t>
            </a:r>
          </a:p>
          <a:p>
            <a:r>
              <a:rPr lang="en-US" dirty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  (</a:t>
            </a:r>
            <a:r>
              <a:rPr lang="en-US" dirty="0">
                <a:solidFill>
                  <a:srgbClr val="FF0000"/>
                </a:solidFill>
              </a:rPr>
              <a:t>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  "</a:t>
            </a:r>
            <a:r>
              <a:rPr lang="en-US" dirty="0">
                <a:solidFill>
                  <a:srgbClr val="FF0000"/>
                </a:solidFill>
              </a:rPr>
              <a:t>red")</a:t>
            </a:r>
          </a:p>
          <a:p>
            <a:r>
              <a:rPr lang="en-US" dirty="0"/>
              <a:t>     </a:t>
            </a:r>
            <a:r>
              <a:rPr lang="en-US" dirty="0" smtClean="0"/>
              <a:t>x </a:t>
            </a:r>
            <a:r>
              <a:rPr lang="en-US" dirty="0"/>
              <a:t>y s</a:t>
            </a:r>
            <a:r>
              <a:rPr lang="en-US" dirty="0" smtClean="0"/>
              <a:t>))</a:t>
            </a:r>
          </a:p>
          <a:p>
            <a:endParaRPr lang="en-US" dirty="0"/>
          </a:p>
          <a:p>
            <a:r>
              <a:rPr lang="en-US" u="sng" dirty="0" smtClean="0"/>
              <a:t>In Square%:</a:t>
            </a:r>
          </a:p>
          <a:p>
            <a:r>
              <a:rPr lang="en-US" dirty="0"/>
              <a:t> (define/override (add-to-scene s)</a:t>
            </a:r>
          </a:p>
          <a:p>
            <a:r>
              <a:rPr lang="en-US" dirty="0"/>
              <a:t>   </a:t>
            </a:r>
            <a:r>
              <a:rPr lang="en-US" dirty="0" smtClean="0"/>
              <a:t>(</a:t>
            </a:r>
            <a:r>
              <a:rPr lang="en-US" dirty="0"/>
              <a:t>place-image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square size </a:t>
            </a:r>
          </a:p>
          <a:p>
            <a:r>
              <a:rPr lang="en-US" dirty="0">
                <a:solidFill>
                  <a:srgbClr val="FF0000"/>
                </a:solidFill>
              </a:rPr>
              <a:t>    </a:t>
            </a:r>
            <a:r>
              <a:rPr lang="en-US" dirty="0" smtClean="0">
                <a:solidFill>
                  <a:srgbClr val="FF0000"/>
                </a:solidFill>
              </a:rPr>
              <a:t>         </a:t>
            </a:r>
            <a:r>
              <a:rPr lang="en-US" dirty="0">
                <a:solidFill>
                  <a:srgbClr val="FF0000"/>
                </a:solidFill>
              </a:rPr>
              <a:t>(if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       </a:t>
            </a:r>
            <a:r>
              <a:rPr lang="en-US" dirty="0">
                <a:solidFill>
                  <a:srgbClr val="FF0000"/>
                </a:solidFill>
              </a:rPr>
              <a:t>"green")</a:t>
            </a:r>
          </a:p>
          <a:p>
            <a:r>
              <a:rPr lang="en-US" dirty="0"/>
              <a:t>     </a:t>
            </a:r>
            <a:r>
              <a:rPr lang="en-US" dirty="0" smtClean="0"/>
              <a:t>x </a:t>
            </a:r>
            <a:r>
              <a:rPr lang="en-US" dirty="0"/>
              <a:t>y s))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>
          <a:xfrm>
            <a:off x="4959928" y="1417638"/>
            <a:ext cx="3962400" cy="179661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abstract</a:t>
            </a:r>
            <a:r>
              <a:rPr lang="en-US" dirty="0" smtClean="0">
                <a:solidFill>
                  <a:schemeClr val="tx1"/>
                </a:solidFill>
              </a:rPr>
              <a:t> creates an abstract method, so that </a:t>
            </a:r>
            <a:r>
              <a:rPr lang="en-US" b="1" dirty="0" err="1" smtClean="0">
                <a:solidFill>
                  <a:schemeClr val="tx1"/>
                </a:solidFill>
              </a:rPr>
              <a:t>DraggbleObject</a:t>
            </a:r>
            <a:r>
              <a:rPr lang="en-US" b="1" dirty="0" smtClean="0">
                <a:solidFill>
                  <a:schemeClr val="tx1"/>
                </a:solidFill>
              </a:rPr>
              <a:t>%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will satisfy </a:t>
            </a:r>
            <a:r>
              <a:rPr lang="en-US" b="1" dirty="0" err="1">
                <a:solidFill>
                  <a:schemeClr val="tx1"/>
                </a:solidFill>
              </a:rPr>
              <a:t>StatefulWorldObj</a:t>
            </a:r>
            <a:r>
              <a:rPr lang="en-US" b="1" dirty="0" smtClean="0">
                <a:solidFill>
                  <a:schemeClr val="tx1"/>
                </a:solidFill>
              </a:rPr>
              <a:t>&lt;%&gt;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 </a:t>
            </a:r>
            <a:r>
              <a:rPr lang="en-US" b="1" dirty="0" smtClean="0">
                <a:solidFill>
                  <a:schemeClr val="tx1"/>
                </a:solidFill>
              </a:rPr>
              <a:t>abstract</a:t>
            </a:r>
            <a:r>
              <a:rPr lang="en-US" dirty="0" smtClean="0">
                <a:solidFill>
                  <a:schemeClr val="tx1"/>
                </a:solidFill>
              </a:rPr>
              <a:t> method must be defined by  a </a:t>
            </a:r>
            <a:r>
              <a:rPr lang="en-US" b="1" dirty="0" smtClean="0">
                <a:solidFill>
                  <a:schemeClr val="tx1"/>
                </a:solidFill>
              </a:rPr>
              <a:t>define/override</a:t>
            </a:r>
            <a:r>
              <a:rPr lang="en-US" dirty="0" smtClean="0">
                <a:solidFill>
                  <a:schemeClr val="tx1"/>
                </a:solidFill>
              </a:rPr>
              <a:t> in every subclass.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2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2743"/>
            <a:ext cx="8229600" cy="5442857"/>
          </a:xfrm>
        </p:spPr>
        <p:txBody>
          <a:bodyPr>
            <a:normAutofit fontScale="55000" lnSpcReduction="20000"/>
          </a:bodyPr>
          <a:lstStyle/>
          <a:p>
            <a:r>
              <a:rPr lang="en-US" u="sng" dirty="0" smtClean="0"/>
              <a:t>In </a:t>
            </a:r>
            <a:r>
              <a:rPr lang="en-US" u="sng" dirty="0" err="1" smtClean="0"/>
              <a:t>DraggableObject</a:t>
            </a:r>
            <a:r>
              <a:rPr lang="en-US" u="sng" dirty="0" smtClean="0"/>
              <a:t>%:</a:t>
            </a:r>
          </a:p>
          <a:p>
            <a:r>
              <a:rPr lang="en-US" dirty="0" smtClean="0"/>
              <a:t>(</a:t>
            </a:r>
            <a:r>
              <a:rPr lang="en-US" dirty="0"/>
              <a:t>define/public (add-to-scene s)</a:t>
            </a:r>
          </a:p>
          <a:p>
            <a:r>
              <a:rPr lang="en-US" dirty="0" smtClean="0"/>
              <a:t>   </a:t>
            </a:r>
            <a:r>
              <a:rPr lang="en-US" dirty="0"/>
              <a:t>(place-image</a:t>
            </a:r>
          </a:p>
          <a:p>
            <a:r>
              <a:rPr lang="en-US" dirty="0" smtClean="0"/>
              <a:t>     </a:t>
            </a:r>
            <a:r>
              <a:rPr lang="en-US" dirty="0">
                <a:solidFill>
                  <a:srgbClr val="FF0000"/>
                </a:solidFill>
              </a:rPr>
              <a:t>(send this get-image)</a:t>
            </a:r>
          </a:p>
          <a:p>
            <a:r>
              <a:rPr lang="en-US" dirty="0" smtClean="0"/>
              <a:t>     </a:t>
            </a:r>
            <a:r>
              <a:rPr lang="en-US" dirty="0"/>
              <a:t>x y s</a:t>
            </a:r>
            <a:r>
              <a:rPr lang="en-US" dirty="0" smtClean="0"/>
              <a:t>))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abstract get-image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 smtClean="0"/>
          </a:p>
          <a:p>
            <a:r>
              <a:rPr lang="en-US" u="sng" dirty="0" smtClean="0"/>
              <a:t>In Ball%:</a:t>
            </a:r>
          </a:p>
          <a:p>
            <a:r>
              <a:rPr lang="en-US" dirty="0"/>
              <a:t>(define/override (get-image)</a:t>
            </a:r>
          </a:p>
          <a:p>
            <a:r>
              <a:rPr lang="en-US" dirty="0"/>
              <a:t>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circle radius </a:t>
            </a:r>
          </a:p>
          <a:p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(if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u="sng" dirty="0" smtClean="0"/>
              <a:t>In Square%:</a:t>
            </a:r>
          </a:p>
          <a:p>
            <a:r>
              <a:rPr lang="en-US" dirty="0" smtClean="0"/>
              <a:t>(</a:t>
            </a:r>
            <a:r>
              <a:rPr lang="en-US" dirty="0"/>
              <a:t>define/override (get-image)</a:t>
            </a:r>
          </a:p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square size </a:t>
            </a:r>
          </a:p>
          <a:p>
            <a:r>
              <a:rPr lang="en-US" dirty="0">
                <a:solidFill>
                  <a:srgbClr val="FF0000"/>
                </a:solidFill>
              </a:rPr>
              <a:t>      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>
                <a:solidFill>
                  <a:srgbClr val="FF0000"/>
                </a:solidFill>
              </a:rPr>
              <a:t>(if selected? "solid" "outline")</a:t>
            </a:r>
          </a:p>
          <a:p>
            <a:r>
              <a:rPr lang="en-US" dirty="0">
                <a:solidFill>
                  <a:srgbClr val="FF0000"/>
                </a:solidFill>
              </a:rPr>
              <a:t>        </a:t>
            </a:r>
            <a:r>
              <a:rPr lang="en-US" dirty="0" smtClean="0">
                <a:solidFill>
                  <a:srgbClr val="FF0000"/>
                </a:solidFill>
              </a:rPr>
              <a:t> "</a:t>
            </a:r>
            <a:r>
              <a:rPr lang="en-US" dirty="0">
                <a:solidFill>
                  <a:srgbClr val="FF0000"/>
                </a:solidFill>
              </a:rPr>
              <a:t>green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52109" y="1581397"/>
            <a:ext cx="3837709" cy="197922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add-to-scene</a:t>
            </a:r>
            <a:r>
              <a:rPr lang="en-US" dirty="0" smtClean="0">
                <a:solidFill>
                  <a:schemeClr val="tx1"/>
                </a:solidFill>
              </a:rPr>
              <a:t> is now in the superclass.  It uses an abstract method called </a:t>
            </a:r>
            <a:r>
              <a:rPr lang="en-US" b="1" dirty="0" smtClean="0">
                <a:solidFill>
                  <a:schemeClr val="tx1"/>
                </a:solidFill>
              </a:rPr>
              <a:t>get-image</a:t>
            </a:r>
            <a:r>
              <a:rPr lang="en-US" dirty="0" smtClean="0">
                <a:solidFill>
                  <a:schemeClr val="tx1"/>
                </a:solidFill>
              </a:rPr>
              <a:t> to retrieve the image.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Each subclass must provide a definition for </a:t>
            </a:r>
            <a:r>
              <a:rPr lang="en-US" b="1" dirty="0" smtClean="0">
                <a:solidFill>
                  <a:schemeClr val="tx1"/>
                </a:solidFill>
              </a:rPr>
              <a:t>get-image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Video Demo: turn-differing fields into </a:t>
            </a:r>
            <a:r>
              <a:rPr lang="en-US" dirty="0" err="1" smtClean="0"/>
              <a:t>methods.rkt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youtu.be/LjBSSlfsDNo</a:t>
            </a:r>
            <a:r>
              <a:rPr lang="en-US" dirty="0" smtClean="0"/>
              <a:t> (2:36)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is the </a:t>
            </a:r>
            <a:r>
              <a:rPr lang="en-US" i="1" dirty="0" smtClean="0">
                <a:solidFill>
                  <a:srgbClr val="FF0000"/>
                </a:solidFill>
              </a:rPr>
              <a:t>Template and Hook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superclass has incomplete behavior.</a:t>
            </a:r>
          </a:p>
          <a:p>
            <a:pPr lvl="1"/>
            <a:r>
              <a:rPr lang="en-US" dirty="0" err="1"/>
              <a:t>Superclasses</a:t>
            </a:r>
            <a:r>
              <a:rPr lang="en-US" dirty="0"/>
              <a:t> leave </a:t>
            </a:r>
            <a:r>
              <a:rPr lang="en-US" i="1" dirty="0">
                <a:solidFill>
                  <a:srgbClr val="FF0000"/>
                </a:solidFill>
              </a:rPr>
              <a:t>hooks</a:t>
            </a:r>
            <a:r>
              <a:rPr lang="en-US" dirty="0"/>
              <a:t> to be filled in by subclass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Parameterize a superclass by inheritance</a:t>
            </a:r>
          </a:p>
          <a:p>
            <a:r>
              <a:rPr lang="en-US" dirty="0" smtClean="0"/>
              <a:t>Subclasses supply methods for  the hooks; these methods are called "at the right time"</a:t>
            </a:r>
          </a:p>
          <a:p>
            <a:r>
              <a:rPr lang="en-US" dirty="0"/>
              <a:t>This is how "frameworks" work.  A framework typically consists of a large set of general-purpose classes that you specialize by </a:t>
            </a:r>
            <a:r>
              <a:rPr lang="en-US" dirty="0" err="1"/>
              <a:t>subclassing</a:t>
            </a:r>
            <a:r>
              <a:rPr lang="en-US" dirty="0"/>
              <a:t>.  Each subclass contains special purpose methods that describe the specialized behavior of objects of that subclass.</a:t>
            </a:r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498850" y="5737007"/>
            <a:ext cx="5187950" cy="95473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/>
              <a:t>big-bang</a:t>
            </a:r>
            <a:r>
              <a:rPr lang="en-US" dirty="0"/>
              <a:t> is sort of like this: you tell it what the hook functions are for each </a:t>
            </a:r>
            <a:r>
              <a:rPr lang="en-US" dirty="0" smtClean="0"/>
              <a:t>event and it calls each function when the event occurs.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Yet another way to share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</a:t>
            </a:r>
            <a:r>
              <a:rPr lang="en-US" dirty="0" err="1" smtClean="0"/>
              <a:t>init</a:t>
            </a:r>
            <a:r>
              <a:rPr lang="en-US" dirty="0" smtClean="0"/>
              <a:t>-field in the superclass</a:t>
            </a:r>
          </a:p>
          <a:p>
            <a:r>
              <a:rPr lang="en-US" dirty="0" smtClean="0"/>
              <a:t>Initialize it from the subclass, using super-new.</a:t>
            </a:r>
          </a:p>
          <a:p>
            <a:r>
              <a:rPr lang="en-US" dirty="0" smtClean="0"/>
              <a:t>This is useful for constants that are different in different subclasses.</a:t>
            </a:r>
          </a:p>
          <a:p>
            <a:r>
              <a:rPr lang="en-US" dirty="0" smtClean="0"/>
              <a:t>See 12-6-promote-similar-fields.rkt in the Examples folder (also pattern on next slide).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r>
              <a:rPr lang="en-US" dirty="0" smtClean="0"/>
              <a:t>Summary: 3 ways to share fields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2743200" cy="39512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(define super%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(class …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(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-field x) 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…x…))</a:t>
            </a: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(define sub1%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(class super% …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(super-new)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(inherit-field x)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…x…))</a:t>
            </a: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2743200" cy="639762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1600" dirty="0" smtClean="0"/>
              <a:t>Initialize in superclass, inherit into subclass:</a:t>
            </a:r>
            <a:endParaRPr lang="en-US" sz="1600" dirty="0"/>
          </a:p>
        </p:txBody>
      </p:sp>
      <p:sp>
        <p:nvSpPr>
          <p:cNvPr id="11" name="Content Placeholder 6"/>
          <p:cNvSpPr>
            <a:spLocks noGrp="1"/>
          </p:cNvSpPr>
          <p:nvPr>
            <p:ph sz="half" idx="2"/>
          </p:nvPr>
        </p:nvSpPr>
        <p:spPr>
          <a:xfrm>
            <a:off x="3246268" y="2175631"/>
            <a:ext cx="2743200" cy="39512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(define super%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(class …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b="1" strike="sngStrike" dirty="0" err="1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sz="1400" b="1" strike="sngStrike" dirty="0">
                <a:latin typeface="Consolas" panose="020B0609020204030204" pitchFamily="49" charset="0"/>
                <a:cs typeface="Consolas" panose="020B0609020204030204" pitchFamily="49" charset="0"/>
              </a:rPr>
              <a:t>-field x</a:t>
            </a:r>
            <a:r>
              <a:rPr lang="en-US" sz="1400" b="1" strike="sngStrike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(abstract get-x)</a:t>
            </a:r>
          </a:p>
          <a:p>
            <a:pPr marL="0" indent="0"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…(send this get-x)…))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define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sub1%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(class super%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(super-new)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(</a:t>
            </a:r>
            <a:r>
              <a:rPr lang="en-US" sz="1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-field 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(define/override 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(get-x) x)   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…x…))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2" name="Text Placeholder 5"/>
          <p:cNvSpPr>
            <a:spLocks noGrp="1"/>
          </p:cNvSpPr>
          <p:nvPr>
            <p:ph type="body" idx="1"/>
          </p:nvPr>
        </p:nvSpPr>
        <p:spPr>
          <a:xfrm>
            <a:off x="3246268" y="1535869"/>
            <a:ext cx="2743200" cy="639762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1600" dirty="0" smtClean="0"/>
              <a:t>Initialize in subclass, access via hook method:</a:t>
            </a:r>
            <a:endParaRPr lang="en-US" sz="1600" dirty="0"/>
          </a:p>
        </p:txBody>
      </p:sp>
      <p:sp>
        <p:nvSpPr>
          <p:cNvPr id="13" name="Content Placeholder 6"/>
          <p:cNvSpPr>
            <a:spLocks noGrp="1"/>
          </p:cNvSpPr>
          <p:nvPr>
            <p:ph sz="half" idx="2"/>
          </p:nvPr>
        </p:nvSpPr>
        <p:spPr>
          <a:xfrm>
            <a:off x="6035336" y="2174875"/>
            <a:ext cx="2743200" cy="39512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(define super%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(class …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(</a:t>
            </a:r>
            <a:r>
              <a:rPr lang="en-US" sz="1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init</a:t>
            </a: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-field x) 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 …x…))</a:t>
            </a: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(define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sub1%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(class super% …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  (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super-new </a:t>
            </a:r>
          </a:p>
          <a:p>
            <a:pPr marL="0" indent="0">
              <a:buNone/>
            </a:pPr>
            <a:r>
              <a:rPr lang="en-US" sz="1400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[x “this is sub1”])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…x…))</a:t>
            </a: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Text Placeholder 5"/>
          <p:cNvSpPr>
            <a:spLocks noGrp="1"/>
          </p:cNvSpPr>
          <p:nvPr>
            <p:ph type="body" idx="1"/>
          </p:nvPr>
        </p:nvSpPr>
        <p:spPr>
          <a:xfrm>
            <a:off x="6035336" y="1535113"/>
            <a:ext cx="2743200" cy="639762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sz="1600" dirty="0" smtClean="0"/>
              <a:t>Initialize in superclass: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7490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Summary: Recipe for generalizing similar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Turn differing functions into 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identical methods into a superclass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Specialize by </a:t>
            </a:r>
            <a:r>
              <a:rPr lang="en-US" dirty="0" err="1" smtClean="0"/>
              <a:t>subclassing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hooks to generalize similar methods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5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The Real Power of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flashing-ball example was a good start, but it didn't illustrate the real power of inheritance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real power of inheritance is that it enables you to abstract common parts of the </a:t>
            </a:r>
            <a:r>
              <a:rPr lang="en-US" i="1" dirty="0"/>
              <a:t>implementation</a:t>
            </a:r>
            <a:r>
              <a:rPr lang="en-US" dirty="0"/>
              <a:t> of similar classes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Let's try a somewhat more substantial </a:t>
            </a:r>
            <a:r>
              <a:rPr lang="en-US" dirty="0" smtClean="0"/>
              <a:t>example: </a:t>
            </a:r>
            <a:r>
              <a:rPr lang="en-US" b="1" dirty="0" err="1" smtClean="0"/>
              <a:t>squares.rkt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1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Study the relevant files in the examples folder:</a:t>
            </a:r>
          </a:p>
          <a:p>
            <a:pPr lvl="1"/>
            <a:r>
              <a:rPr lang="en-US" dirty="0" smtClean="0"/>
              <a:t>12-2-squares.rkt</a:t>
            </a:r>
            <a:endParaRPr lang="en-US" dirty="0" smtClean="0"/>
          </a:p>
          <a:p>
            <a:pPr lvl="1"/>
            <a:r>
              <a:rPr lang="en-US" dirty="0" smtClean="0"/>
              <a:t>12-3-unify-try1.rkt</a:t>
            </a:r>
            <a:endParaRPr lang="en-US" dirty="0" smtClean="0"/>
          </a:p>
          <a:p>
            <a:pPr lvl="1"/>
            <a:r>
              <a:rPr lang="en-US" dirty="0" smtClean="0"/>
              <a:t>12-4-turn-differences-into-methods.rkt</a:t>
            </a:r>
            <a:endParaRPr lang="en-US" dirty="0" smtClean="0"/>
          </a:p>
          <a:p>
            <a:pPr lvl="1"/>
            <a:r>
              <a:rPr lang="en-US" dirty="0" smtClean="0"/>
              <a:t>12-5-unify-similar-methods.rkt</a:t>
            </a:r>
            <a:endParaRPr lang="en-US" dirty="0" smtClean="0"/>
          </a:p>
          <a:p>
            <a:pPr lvl="1"/>
            <a:r>
              <a:rPr lang="en-US" dirty="0" smtClean="0"/>
              <a:t>12-6-promote-differing-fields.rkt </a:t>
            </a:r>
          </a:p>
          <a:p>
            <a:pPr lvl="1"/>
            <a:r>
              <a:rPr lang="en-US" dirty="0" smtClean="0"/>
              <a:t>12-7-after-review.rkt</a:t>
            </a:r>
          </a:p>
          <a:p>
            <a:pPr lvl="2"/>
            <a:r>
              <a:rPr lang="en-US" dirty="0" smtClean="0"/>
              <a:t>Here I’ve cleaned up and produced the file as it might appear after Step 6: Progra</a:t>
            </a:r>
            <a:r>
              <a:rPr lang="en-US" dirty="0" smtClean="0"/>
              <a:t>m Review.</a:t>
            </a:r>
          </a:p>
          <a:p>
            <a:pPr lvl="2"/>
            <a:r>
              <a:rPr lang="en-US" dirty="0" smtClean="0"/>
              <a:t>Our design allows for the possibility of multiple boxes in the world, so in 12-7 I’ve done that, too.</a:t>
            </a:r>
          </a:p>
          <a:p>
            <a:r>
              <a:rPr lang="en-US" dirty="0" smtClean="0"/>
              <a:t>Do </a:t>
            </a:r>
            <a:r>
              <a:rPr lang="en-US" dirty="0" smtClean="0"/>
              <a:t>some diffs so you see exactly what changes between one version and the next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Study the relevant files in the examples folder:</a:t>
            </a:r>
          </a:p>
          <a:p>
            <a:pPr lvl="1"/>
            <a:r>
              <a:rPr lang="en-US" smtClean="0"/>
              <a:t>Do </a:t>
            </a:r>
            <a:r>
              <a:rPr lang="en-US" dirty="0" smtClean="0"/>
              <a:t>some diffs so you see exactly what changes between one version and the next.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2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Video Demo: </a:t>
            </a:r>
            <a:r>
              <a:rPr lang="en-US" dirty="0" err="1" smtClean="0"/>
              <a:t>squares.rkt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youtu.be/Yi0cWg_XOnM</a:t>
            </a:r>
            <a:r>
              <a:rPr lang="en-US" dirty="0" smtClean="0"/>
              <a:t> (7:36)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457200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Can we unify the common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Looking at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</a:t>
            </a:r>
            <a:r>
              <a:rPr lang="en-US" dirty="0"/>
              <a:t>, we see that many of the method definitions have a lot in common.  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Let's </a:t>
            </a:r>
            <a:r>
              <a:rPr lang="en-US" dirty="0"/>
              <a:t>try to move the common parts into a new class, which we'll call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DraggableObject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Then </a:t>
            </a:r>
            <a:r>
              <a:rPr lang="en-US" dirty="0"/>
              <a:t>we'll have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</a:t>
            </a:r>
            <a:r>
              <a:rPr lang="en-US" dirty="0"/>
              <a:t> 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</a:t>
            </a:r>
            <a:r>
              <a:rPr lang="en-US" dirty="0"/>
              <a:t> both inherit from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DraggableObject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%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Let's see what happens:</a:t>
            </a:r>
            <a:endParaRPr lang="en-US" dirty="0"/>
          </a:p>
          <a:p>
            <a:pPr marL="0" indent="0">
              <a:spcBef>
                <a:spcPts val="0"/>
              </a:spcBef>
              <a:buNone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6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Video Demo: unify-try1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youtu.be/dDuta8azUY4</a:t>
            </a:r>
            <a:r>
              <a:rPr lang="en-US" dirty="0" smtClean="0"/>
              <a:t> (5:11)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Well, that didn't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Well, that didn’t work.  </a:t>
            </a:r>
            <a:endParaRPr lang="en-US" dirty="0" smtClean="0"/>
          </a:p>
          <a:p>
            <a:r>
              <a:rPr lang="en-US" dirty="0" smtClean="0"/>
              <a:t>Let’s </a:t>
            </a:r>
            <a:r>
              <a:rPr lang="en-US" dirty="0"/>
              <a:t>go back and turn some of those functions into methods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8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Video Demo: turn-differences-into-</a:t>
            </a:r>
            <a:r>
              <a:rPr lang="en-US" dirty="0" err="1" smtClean="0"/>
              <a:t>methods.rkt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youtu.be/dzpRU5gF6yU</a:t>
            </a:r>
            <a:r>
              <a:rPr lang="en-US" dirty="0"/>
              <a:t> </a:t>
            </a:r>
            <a:r>
              <a:rPr lang="en-US" dirty="0" smtClean="0"/>
              <a:t>(4:50)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 have accomplished so far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So now the only differences between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Ball% </a:t>
            </a:r>
            <a:r>
              <a:rPr lang="en-US" dirty="0"/>
              <a:t>and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Square% </a:t>
            </a:r>
            <a:r>
              <a:rPr lang="en-US" dirty="0"/>
              <a:t>are in methods: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add-to-scene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place-at-left-edge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place-at-right-edge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would-hit-left-edge?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would-hit-right-edge?</a:t>
            </a:r>
          </a:p>
          <a:p>
            <a:pPr marL="0" indent="0"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inside-this?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These are the </a:t>
            </a:r>
            <a:r>
              <a:rPr lang="en-US" dirty="0" smtClean="0"/>
              <a:t>methods </a:t>
            </a:r>
            <a:r>
              <a:rPr lang="en-US" dirty="0"/>
              <a:t>that deal with the geometry of squares and </a:t>
            </a:r>
            <a:r>
              <a:rPr lang="en-US" dirty="0" smtClean="0"/>
              <a:t>balls so naturally they will be different.  Everything else is taken care of in the superclass.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d465a234ef5b7f5f1444e2252fe09067b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10397</TotalTime>
  <Words>2454</Words>
  <Application>Microsoft Office PowerPoint</Application>
  <PresentationFormat>On-screen Show (4:3)</PresentationFormat>
  <Paragraphs>452</Paragraphs>
  <Slides>31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Consolas</vt:lpstr>
      <vt:lpstr>Helvetica Neue</vt:lpstr>
      <vt:lpstr>Office Theme</vt:lpstr>
      <vt:lpstr>Using Inheritance to Share Implementations</vt:lpstr>
      <vt:lpstr>Key Points for Lesson 12.2</vt:lpstr>
      <vt:lpstr>The Real Power of Inheritance</vt:lpstr>
      <vt:lpstr>Video Demo: squares.rkt</vt:lpstr>
      <vt:lpstr>Can we unify the common code?</vt:lpstr>
      <vt:lpstr>Video Demo: unify-try1</vt:lpstr>
      <vt:lpstr>Well, that didn't work</vt:lpstr>
      <vt:lpstr>Video Demo: turn-differences-into-methods.rkt</vt:lpstr>
      <vt:lpstr>What we have accomplished so far </vt:lpstr>
      <vt:lpstr>The Process in Pictures</vt:lpstr>
      <vt:lpstr>PowerPoint Presentation</vt:lpstr>
      <vt:lpstr>Step 1: Turn differing functions into methods</vt:lpstr>
      <vt:lpstr>PowerPoint Presentation</vt:lpstr>
      <vt:lpstr>Step 2: Move Common Methods into a Superclass</vt:lpstr>
      <vt:lpstr>Step 3: Specialize by Creating Subclasses</vt:lpstr>
      <vt:lpstr>Specialization in squares.rkt</vt:lpstr>
      <vt:lpstr>PowerPoint Presentation</vt:lpstr>
      <vt:lpstr>What this accomplishes</vt:lpstr>
      <vt:lpstr>Subclassing in Action</vt:lpstr>
      <vt:lpstr>PowerPoint Presentation</vt:lpstr>
      <vt:lpstr>PowerPoint Presentation</vt:lpstr>
      <vt:lpstr>4. Use Templates and Hooks to Generalize Similar Methods</vt:lpstr>
      <vt:lpstr>Before:</vt:lpstr>
      <vt:lpstr>After:</vt:lpstr>
      <vt:lpstr>Video Demo: turn-differing fields into methods.rkt</vt:lpstr>
      <vt:lpstr>This is the Template and Hook pattern</vt:lpstr>
      <vt:lpstr>Yet another way to share fields</vt:lpstr>
      <vt:lpstr>Summary: 3 ways to share fields</vt:lpstr>
      <vt:lpstr>Summary: Recipe for generalizing similar classes</vt:lpstr>
      <vt:lpstr>Summary of the Files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291</cp:revision>
  <dcterms:created xsi:type="dcterms:W3CDTF">2006-08-16T00:00:00Z</dcterms:created>
  <dcterms:modified xsi:type="dcterms:W3CDTF">2014-11-19T17:15:07Z</dcterms:modified>
</cp:coreProperties>
</file>